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2" d="100"/>
          <a:sy n="92" d="100"/>
        </p:scale>
        <p:origin x="132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70D1925-3FC3-4267-A08A-353E99F7387E}" type="datetimeFigureOut">
              <a:rPr lang="en-US" smtClean="0"/>
              <a:t>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90C046-9B2F-4BB2-8A72-C54CC98BA4BF}" type="slidenum">
              <a:rPr lang="en-US" smtClean="0"/>
              <a:t>‹#›</a:t>
            </a:fld>
            <a:endParaRPr lang="en-US"/>
          </a:p>
        </p:txBody>
      </p:sp>
    </p:spTree>
    <p:extLst>
      <p:ext uri="{BB962C8B-B14F-4D97-AF65-F5344CB8AC3E}">
        <p14:creationId xmlns:p14="http://schemas.microsoft.com/office/powerpoint/2010/main" val="176287252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70D1925-3FC3-4267-A08A-353E99F7387E}" type="datetimeFigureOut">
              <a:rPr lang="en-US" smtClean="0"/>
              <a:t>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90C046-9B2F-4BB2-8A72-C54CC98BA4BF}" type="slidenum">
              <a:rPr lang="en-US" smtClean="0"/>
              <a:t>‹#›</a:t>
            </a:fld>
            <a:endParaRPr lang="en-US"/>
          </a:p>
        </p:txBody>
      </p:sp>
    </p:spTree>
    <p:extLst>
      <p:ext uri="{BB962C8B-B14F-4D97-AF65-F5344CB8AC3E}">
        <p14:creationId xmlns:p14="http://schemas.microsoft.com/office/powerpoint/2010/main" val="11293722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70D1925-3FC3-4267-A08A-353E99F7387E}" type="datetimeFigureOut">
              <a:rPr lang="en-US" smtClean="0"/>
              <a:t>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90C046-9B2F-4BB2-8A72-C54CC98BA4BF}" type="slidenum">
              <a:rPr lang="en-US" smtClean="0"/>
              <a:t>‹#›</a:t>
            </a:fld>
            <a:endParaRPr lang="en-US"/>
          </a:p>
        </p:txBody>
      </p:sp>
    </p:spTree>
    <p:extLst>
      <p:ext uri="{BB962C8B-B14F-4D97-AF65-F5344CB8AC3E}">
        <p14:creationId xmlns:p14="http://schemas.microsoft.com/office/powerpoint/2010/main" val="82333980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70D1925-3FC3-4267-A08A-353E99F7387E}" type="datetimeFigureOut">
              <a:rPr lang="en-US" smtClean="0"/>
              <a:t>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90C046-9B2F-4BB2-8A72-C54CC98BA4BF}" type="slidenum">
              <a:rPr lang="en-US" smtClean="0"/>
              <a:t>‹#›</a:t>
            </a:fld>
            <a:endParaRPr lang="en-US"/>
          </a:p>
        </p:txBody>
      </p:sp>
    </p:spTree>
    <p:extLst>
      <p:ext uri="{BB962C8B-B14F-4D97-AF65-F5344CB8AC3E}">
        <p14:creationId xmlns:p14="http://schemas.microsoft.com/office/powerpoint/2010/main" val="100190449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0D1925-3FC3-4267-A08A-353E99F7387E}" type="datetimeFigureOut">
              <a:rPr lang="en-US" smtClean="0"/>
              <a:t>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90C046-9B2F-4BB2-8A72-C54CC98BA4BF}" type="slidenum">
              <a:rPr lang="en-US" smtClean="0"/>
              <a:t>‹#›</a:t>
            </a:fld>
            <a:endParaRPr lang="en-US"/>
          </a:p>
        </p:txBody>
      </p:sp>
    </p:spTree>
    <p:extLst>
      <p:ext uri="{BB962C8B-B14F-4D97-AF65-F5344CB8AC3E}">
        <p14:creationId xmlns:p14="http://schemas.microsoft.com/office/powerpoint/2010/main" val="258522653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70D1925-3FC3-4267-A08A-353E99F7387E}" type="datetimeFigureOut">
              <a:rPr lang="en-US" smtClean="0"/>
              <a:t>1/20/2015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90C046-9B2F-4BB2-8A72-C54CC98BA4BF}" type="slidenum">
              <a:rPr lang="en-US" smtClean="0"/>
              <a:t>‹#›</a:t>
            </a:fld>
            <a:endParaRPr lang="en-US"/>
          </a:p>
        </p:txBody>
      </p:sp>
    </p:spTree>
    <p:extLst>
      <p:ext uri="{BB962C8B-B14F-4D97-AF65-F5344CB8AC3E}">
        <p14:creationId xmlns:p14="http://schemas.microsoft.com/office/powerpoint/2010/main" val="81093229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70D1925-3FC3-4267-A08A-353E99F7387E}" type="datetimeFigureOut">
              <a:rPr lang="en-US" smtClean="0"/>
              <a:t>1/20/2015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90C046-9B2F-4BB2-8A72-C54CC98BA4BF}" type="slidenum">
              <a:rPr lang="en-US" smtClean="0"/>
              <a:t>‹#›</a:t>
            </a:fld>
            <a:endParaRPr lang="en-US"/>
          </a:p>
        </p:txBody>
      </p:sp>
    </p:spTree>
    <p:extLst>
      <p:ext uri="{BB962C8B-B14F-4D97-AF65-F5344CB8AC3E}">
        <p14:creationId xmlns:p14="http://schemas.microsoft.com/office/powerpoint/2010/main" val="147862488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70D1925-3FC3-4267-A08A-353E99F7387E}" type="datetimeFigureOut">
              <a:rPr lang="en-US" smtClean="0"/>
              <a:t>1/20/2015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90C046-9B2F-4BB2-8A72-C54CC98BA4BF}" type="slidenum">
              <a:rPr lang="en-US" smtClean="0"/>
              <a:t>‹#›</a:t>
            </a:fld>
            <a:endParaRPr lang="en-US"/>
          </a:p>
        </p:txBody>
      </p:sp>
    </p:spTree>
    <p:extLst>
      <p:ext uri="{BB962C8B-B14F-4D97-AF65-F5344CB8AC3E}">
        <p14:creationId xmlns:p14="http://schemas.microsoft.com/office/powerpoint/2010/main" val="291267164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0D1925-3FC3-4267-A08A-353E99F7387E}" type="datetimeFigureOut">
              <a:rPr lang="en-US" smtClean="0"/>
              <a:t>1/20/2015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90C046-9B2F-4BB2-8A72-C54CC98BA4BF}" type="slidenum">
              <a:rPr lang="en-US" smtClean="0"/>
              <a:t>‹#›</a:t>
            </a:fld>
            <a:endParaRPr lang="en-US"/>
          </a:p>
        </p:txBody>
      </p:sp>
    </p:spTree>
    <p:extLst>
      <p:ext uri="{BB962C8B-B14F-4D97-AF65-F5344CB8AC3E}">
        <p14:creationId xmlns:p14="http://schemas.microsoft.com/office/powerpoint/2010/main" val="64118667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0D1925-3FC3-4267-A08A-353E99F7387E}" type="datetimeFigureOut">
              <a:rPr lang="en-US" smtClean="0"/>
              <a:t>1/20/2015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90C046-9B2F-4BB2-8A72-C54CC98BA4BF}" type="slidenum">
              <a:rPr lang="en-US" smtClean="0"/>
              <a:t>‹#›</a:t>
            </a:fld>
            <a:endParaRPr lang="en-US"/>
          </a:p>
        </p:txBody>
      </p:sp>
    </p:spTree>
    <p:extLst>
      <p:ext uri="{BB962C8B-B14F-4D97-AF65-F5344CB8AC3E}">
        <p14:creationId xmlns:p14="http://schemas.microsoft.com/office/powerpoint/2010/main" val="177731225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0D1925-3FC3-4267-A08A-353E99F7387E}" type="datetimeFigureOut">
              <a:rPr lang="en-US" smtClean="0"/>
              <a:t>1/20/2015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90C046-9B2F-4BB2-8A72-C54CC98BA4BF}" type="slidenum">
              <a:rPr lang="en-US" smtClean="0"/>
              <a:t>‹#›</a:t>
            </a:fld>
            <a:endParaRPr lang="en-US"/>
          </a:p>
        </p:txBody>
      </p:sp>
    </p:spTree>
    <p:extLst>
      <p:ext uri="{BB962C8B-B14F-4D97-AF65-F5344CB8AC3E}">
        <p14:creationId xmlns:p14="http://schemas.microsoft.com/office/powerpoint/2010/main" val="235667121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0D1925-3FC3-4267-A08A-353E99F7387E}" type="datetimeFigureOut">
              <a:rPr lang="en-US" smtClean="0"/>
              <a:t>1/20/2015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90C046-9B2F-4BB2-8A72-C54CC98BA4BF}" type="slidenum">
              <a:rPr lang="en-US" smtClean="0"/>
              <a:t>‹#›</a:t>
            </a:fld>
            <a:endParaRPr lang="en-US"/>
          </a:p>
        </p:txBody>
      </p:sp>
    </p:spTree>
    <p:extLst>
      <p:ext uri="{BB962C8B-B14F-4D97-AF65-F5344CB8AC3E}">
        <p14:creationId xmlns:p14="http://schemas.microsoft.com/office/powerpoint/2010/main" val="39636652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0" y="0"/>
            <a:ext cx="9144000" cy="707886"/>
          </a:xfrm>
          <a:prstGeom prst="rect">
            <a:avLst/>
          </a:prstGeom>
          <a:noFill/>
        </p:spPr>
        <p:txBody>
          <a:bodyPr wrap="square" rtlCol="0">
            <a:spAutoFit/>
          </a:bodyPr>
          <a:lstStyle/>
          <a:p>
            <a:r>
              <a:rPr lang="en-US" sz="4000" b="1" dirty="0" smtClean="0">
                <a:solidFill>
                  <a:schemeClr val="bg1"/>
                </a:solidFill>
              </a:rPr>
              <a:t>John 14.15-31</a:t>
            </a:r>
            <a:endParaRPr lang="en-US" sz="4000" b="1" dirty="0">
              <a:solidFill>
                <a:schemeClr val="bg1"/>
              </a:solidFill>
            </a:endParaRPr>
          </a:p>
        </p:txBody>
      </p:sp>
      <p:sp>
        <p:nvSpPr>
          <p:cNvPr id="6" name="TextBox 5"/>
          <p:cNvSpPr txBox="1"/>
          <p:nvPr/>
        </p:nvSpPr>
        <p:spPr>
          <a:xfrm>
            <a:off x="0" y="6457890"/>
            <a:ext cx="9144000" cy="400110"/>
          </a:xfrm>
          <a:prstGeom prst="rect">
            <a:avLst/>
          </a:prstGeom>
          <a:noFill/>
        </p:spPr>
        <p:txBody>
          <a:bodyPr wrap="square" rtlCol="0">
            <a:spAutoFit/>
          </a:bodyPr>
          <a:lstStyle/>
          <a:p>
            <a:r>
              <a:rPr lang="en-US" sz="2000" dirty="0" smtClean="0">
                <a:solidFill>
                  <a:schemeClr val="bg1"/>
                </a:solidFill>
              </a:rPr>
              <a:t>photo by Charlie Garrett</a:t>
            </a:r>
            <a:endParaRPr lang="en-US" sz="2000" dirty="0">
              <a:solidFill>
                <a:schemeClr val="bg1"/>
              </a:solidFill>
            </a:endParaRPr>
          </a:p>
        </p:txBody>
      </p:sp>
    </p:spTree>
    <p:extLst>
      <p:ext uri="{BB962C8B-B14F-4D97-AF65-F5344CB8AC3E}">
        <p14:creationId xmlns:p14="http://schemas.microsoft.com/office/powerpoint/2010/main" val="130506843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0" y="0"/>
            <a:ext cx="9144000" cy="2554545"/>
          </a:xfrm>
          <a:prstGeom prst="rect">
            <a:avLst/>
          </a:prstGeom>
          <a:solidFill>
            <a:schemeClr val="tx2">
              <a:lumMod val="75000"/>
            </a:schemeClr>
          </a:solidFill>
        </p:spPr>
        <p:txBody>
          <a:bodyPr wrap="square" rtlCol="0">
            <a:spAutoFit/>
          </a:bodyPr>
          <a:lstStyle/>
          <a:p>
            <a:r>
              <a:rPr lang="en-US" sz="3200" dirty="0" smtClean="0">
                <a:solidFill>
                  <a:schemeClr val="bg1"/>
                </a:solidFill>
              </a:rPr>
              <a:t>John 14.25-26: “I have spoken these things while staying with you.  But the Advocate, the Holy Spirit, whom the Father will send in my name, will teach you everything, and </a:t>
            </a:r>
            <a:r>
              <a:rPr lang="en-US" sz="3200" u="sng" dirty="0" smtClean="0">
                <a:solidFill>
                  <a:srgbClr val="FFFF00"/>
                </a:solidFill>
              </a:rPr>
              <a:t>will cause you to remember everything I said to you</a:t>
            </a:r>
            <a:r>
              <a:rPr lang="en-US" sz="3200" dirty="0" smtClean="0">
                <a:solidFill>
                  <a:schemeClr val="bg1"/>
                </a:solidFill>
              </a:rPr>
              <a:t>.”</a:t>
            </a:r>
          </a:p>
        </p:txBody>
      </p:sp>
    </p:spTree>
    <p:extLst>
      <p:ext uri="{BB962C8B-B14F-4D97-AF65-F5344CB8AC3E}">
        <p14:creationId xmlns:p14="http://schemas.microsoft.com/office/powerpoint/2010/main" val="277865815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0" y="0"/>
            <a:ext cx="9144000" cy="2062103"/>
          </a:xfrm>
          <a:prstGeom prst="rect">
            <a:avLst/>
          </a:prstGeom>
          <a:solidFill>
            <a:schemeClr val="tx2">
              <a:lumMod val="75000"/>
            </a:schemeClr>
          </a:solidFill>
        </p:spPr>
        <p:txBody>
          <a:bodyPr wrap="square" rtlCol="0">
            <a:spAutoFit/>
          </a:bodyPr>
          <a:lstStyle/>
          <a:p>
            <a:r>
              <a:rPr lang="en-US" sz="3200" dirty="0" smtClean="0">
                <a:solidFill>
                  <a:schemeClr val="bg1"/>
                </a:solidFill>
              </a:rPr>
              <a:t>John 14.27: “Peace I leave with you; my peace I give to you; I do not give it to you as the world does. Do not let your hearts be distressed or lacking in courage.”</a:t>
            </a:r>
          </a:p>
        </p:txBody>
      </p:sp>
    </p:spTree>
    <p:extLst>
      <p:ext uri="{BB962C8B-B14F-4D97-AF65-F5344CB8AC3E}">
        <p14:creationId xmlns:p14="http://schemas.microsoft.com/office/powerpoint/2010/main" val="228175760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0" y="0"/>
            <a:ext cx="9144000" cy="6001643"/>
          </a:xfrm>
          <a:prstGeom prst="rect">
            <a:avLst/>
          </a:prstGeom>
          <a:solidFill>
            <a:schemeClr val="tx2">
              <a:lumMod val="75000"/>
            </a:schemeClr>
          </a:solidFill>
        </p:spPr>
        <p:txBody>
          <a:bodyPr wrap="square" rtlCol="0">
            <a:spAutoFit/>
          </a:bodyPr>
          <a:lstStyle/>
          <a:p>
            <a:r>
              <a:rPr lang="en-US" sz="3200" dirty="0" smtClean="0">
                <a:solidFill>
                  <a:schemeClr val="bg1"/>
                </a:solidFill>
              </a:rPr>
              <a:t>“</a:t>
            </a:r>
            <a:r>
              <a:rPr lang="en-US" sz="3200" dirty="0" smtClean="0">
                <a:solidFill>
                  <a:srgbClr val="FFFF00"/>
                </a:solidFill>
              </a:rPr>
              <a:t>Peace I leave with you; my peace I give to you…</a:t>
            </a:r>
            <a:r>
              <a:rPr lang="en-US" sz="3200" dirty="0" smtClean="0">
                <a:solidFill>
                  <a:schemeClr val="bg1"/>
                </a:solidFill>
              </a:rPr>
              <a:t>”</a:t>
            </a:r>
          </a:p>
          <a:p>
            <a:endParaRPr lang="en-US" sz="3200" dirty="0">
              <a:solidFill>
                <a:schemeClr val="bg1"/>
              </a:solidFill>
            </a:endParaRPr>
          </a:p>
          <a:p>
            <a:r>
              <a:rPr lang="en-US" sz="3200" dirty="0" smtClean="0">
                <a:solidFill>
                  <a:schemeClr val="bg1"/>
                </a:solidFill>
              </a:rPr>
              <a:t>Isaiah 9.6-7 NET:  For a child has been born to us, a son has been given to us. He shoulders responsibility and is called: Extraordinary Strategist, Mighty God, Everlasting Father, Prince of Peace.  His dominion will be vast and he will bring immeasurable prosperity. He will rule on David's throne and over David's kingdom, establishing it and strengthening it by promoting justice and fairness, from this time forward and forevermore. The LORD's intense devotion to his people will accomplish this.</a:t>
            </a:r>
          </a:p>
        </p:txBody>
      </p:sp>
    </p:spTree>
    <p:extLst>
      <p:ext uri="{BB962C8B-B14F-4D97-AF65-F5344CB8AC3E}">
        <p14:creationId xmlns:p14="http://schemas.microsoft.com/office/powerpoint/2010/main" val="77516284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0" y="0"/>
            <a:ext cx="9144000" cy="3539430"/>
          </a:xfrm>
          <a:prstGeom prst="rect">
            <a:avLst/>
          </a:prstGeom>
          <a:solidFill>
            <a:schemeClr val="tx2">
              <a:lumMod val="75000"/>
            </a:schemeClr>
          </a:solidFill>
        </p:spPr>
        <p:txBody>
          <a:bodyPr wrap="square" rtlCol="0">
            <a:spAutoFit/>
          </a:bodyPr>
          <a:lstStyle/>
          <a:p>
            <a:r>
              <a:rPr lang="en-US" sz="3200" dirty="0" smtClean="0">
                <a:solidFill>
                  <a:schemeClr val="bg1"/>
                </a:solidFill>
              </a:rPr>
              <a:t>“</a:t>
            </a:r>
            <a:r>
              <a:rPr lang="en-US" sz="3200" dirty="0" smtClean="0">
                <a:solidFill>
                  <a:srgbClr val="FFFF00"/>
                </a:solidFill>
              </a:rPr>
              <a:t>Peace I leave with you; my peace I give to you…</a:t>
            </a:r>
            <a:r>
              <a:rPr lang="en-US" sz="3200" dirty="0" smtClean="0">
                <a:solidFill>
                  <a:schemeClr val="bg1"/>
                </a:solidFill>
              </a:rPr>
              <a:t>”</a:t>
            </a:r>
          </a:p>
          <a:p>
            <a:endParaRPr lang="en-US" sz="3200" dirty="0">
              <a:solidFill>
                <a:schemeClr val="bg1"/>
              </a:solidFill>
            </a:endParaRPr>
          </a:p>
          <a:p>
            <a:r>
              <a:rPr lang="en-US" sz="3200" dirty="0" smtClean="0">
                <a:solidFill>
                  <a:schemeClr val="bg1"/>
                </a:solidFill>
              </a:rPr>
              <a:t>Romans 5.1-2 NET:  Therefore, since we have been declared righteous by faith, we have peace with God through our Lord Jesus Christ, through whom we have also obtained access by faith into this grace in which we stand, and we rejoice in the hope of God's glory.</a:t>
            </a:r>
          </a:p>
        </p:txBody>
      </p:sp>
    </p:spTree>
    <p:extLst>
      <p:ext uri="{BB962C8B-B14F-4D97-AF65-F5344CB8AC3E}">
        <p14:creationId xmlns:p14="http://schemas.microsoft.com/office/powerpoint/2010/main" val="169088339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0" y="0"/>
            <a:ext cx="9144000" cy="3046988"/>
          </a:xfrm>
          <a:prstGeom prst="rect">
            <a:avLst/>
          </a:prstGeom>
          <a:solidFill>
            <a:schemeClr val="tx2">
              <a:lumMod val="75000"/>
            </a:schemeClr>
          </a:solidFill>
        </p:spPr>
        <p:txBody>
          <a:bodyPr wrap="square" rtlCol="0">
            <a:spAutoFit/>
          </a:bodyPr>
          <a:lstStyle/>
          <a:p>
            <a:r>
              <a:rPr lang="en-US" sz="3200" dirty="0" smtClean="0">
                <a:solidFill>
                  <a:schemeClr val="bg1"/>
                </a:solidFill>
              </a:rPr>
              <a:t>“</a:t>
            </a:r>
            <a:r>
              <a:rPr lang="en-US" sz="3200" dirty="0" smtClean="0">
                <a:solidFill>
                  <a:srgbClr val="FFFF00"/>
                </a:solidFill>
              </a:rPr>
              <a:t>Peace I leave with you; my peace I give to you…</a:t>
            </a:r>
            <a:r>
              <a:rPr lang="en-US" sz="3200" dirty="0" smtClean="0">
                <a:solidFill>
                  <a:schemeClr val="bg1"/>
                </a:solidFill>
              </a:rPr>
              <a:t>”</a:t>
            </a:r>
          </a:p>
          <a:p>
            <a:endParaRPr lang="en-US" sz="3200" dirty="0">
              <a:solidFill>
                <a:schemeClr val="bg1"/>
              </a:solidFill>
            </a:endParaRPr>
          </a:p>
          <a:p>
            <a:r>
              <a:rPr lang="en-US" sz="3200" dirty="0" smtClean="0">
                <a:solidFill>
                  <a:schemeClr val="bg1"/>
                </a:solidFill>
              </a:rPr>
              <a:t>Romans 15.13 NET:  Now may the God of hope fill you with all joy and peace as you believe in him, so that you may abound in hope by the power of the Holy Spirit.</a:t>
            </a:r>
          </a:p>
        </p:txBody>
      </p:sp>
    </p:spTree>
    <p:extLst>
      <p:ext uri="{BB962C8B-B14F-4D97-AF65-F5344CB8AC3E}">
        <p14:creationId xmlns:p14="http://schemas.microsoft.com/office/powerpoint/2010/main" val="253523227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0" y="0"/>
            <a:ext cx="9144000" cy="5509200"/>
          </a:xfrm>
          <a:prstGeom prst="rect">
            <a:avLst/>
          </a:prstGeom>
          <a:solidFill>
            <a:schemeClr val="tx2">
              <a:lumMod val="75000"/>
            </a:schemeClr>
          </a:solidFill>
        </p:spPr>
        <p:txBody>
          <a:bodyPr wrap="square" rtlCol="0">
            <a:spAutoFit/>
          </a:bodyPr>
          <a:lstStyle/>
          <a:p>
            <a:r>
              <a:rPr lang="en-US" sz="3200" dirty="0" smtClean="0">
                <a:solidFill>
                  <a:schemeClr val="bg1"/>
                </a:solidFill>
              </a:rPr>
              <a:t>“</a:t>
            </a:r>
            <a:r>
              <a:rPr lang="en-US" sz="3200" dirty="0" smtClean="0">
                <a:solidFill>
                  <a:srgbClr val="FFFF00"/>
                </a:solidFill>
              </a:rPr>
              <a:t>Peace I leave with you; my peace I give to you…</a:t>
            </a:r>
            <a:r>
              <a:rPr lang="en-US" sz="3200" dirty="0" smtClean="0">
                <a:solidFill>
                  <a:schemeClr val="bg1"/>
                </a:solidFill>
              </a:rPr>
              <a:t>”</a:t>
            </a:r>
          </a:p>
          <a:p>
            <a:endParaRPr lang="en-US" sz="3200" dirty="0">
              <a:solidFill>
                <a:schemeClr val="bg1"/>
              </a:solidFill>
            </a:endParaRPr>
          </a:p>
          <a:p>
            <a:r>
              <a:rPr lang="en-US" sz="3200" dirty="0" smtClean="0">
                <a:solidFill>
                  <a:schemeClr val="bg1"/>
                </a:solidFill>
              </a:rPr>
              <a:t>John 14.1 NET:  “Do not let your hearts be distressed. You believe in God; believe also in me.”</a:t>
            </a:r>
          </a:p>
          <a:p>
            <a:endParaRPr lang="en-US" sz="3200" dirty="0">
              <a:solidFill>
                <a:schemeClr val="bg1"/>
              </a:solidFill>
            </a:endParaRPr>
          </a:p>
          <a:p>
            <a:r>
              <a:rPr lang="en-US" sz="3200" dirty="0" smtClean="0">
                <a:solidFill>
                  <a:schemeClr val="bg1"/>
                </a:solidFill>
              </a:rPr>
              <a:t>Philippian 4.6-7 NET:  Do not be anxious about anything. Instead, in every situation, through prayer and petition with thanksgiving, tell your requests to God.  And the peace of God that surpasses all understanding will guard your hearts and minds in Christ Jesus.</a:t>
            </a:r>
          </a:p>
        </p:txBody>
      </p:sp>
    </p:spTree>
    <p:extLst>
      <p:ext uri="{BB962C8B-B14F-4D97-AF65-F5344CB8AC3E}">
        <p14:creationId xmlns:p14="http://schemas.microsoft.com/office/powerpoint/2010/main" val="614486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0" y="0"/>
            <a:ext cx="9144000" cy="6986528"/>
          </a:xfrm>
          <a:prstGeom prst="rect">
            <a:avLst/>
          </a:prstGeom>
          <a:solidFill>
            <a:schemeClr val="tx2">
              <a:lumMod val="75000"/>
            </a:schemeClr>
          </a:solidFill>
        </p:spPr>
        <p:txBody>
          <a:bodyPr wrap="square" rtlCol="0">
            <a:spAutoFit/>
          </a:bodyPr>
          <a:lstStyle/>
          <a:p>
            <a:r>
              <a:rPr lang="en-US" sz="3200" dirty="0" smtClean="0">
                <a:solidFill>
                  <a:schemeClr val="bg1"/>
                </a:solidFill>
              </a:rPr>
              <a:t>John 14.27: “Peace I leave with you; my peace I give to you; </a:t>
            </a:r>
            <a:r>
              <a:rPr lang="en-US" sz="3200" u="sng" dirty="0" smtClean="0">
                <a:solidFill>
                  <a:srgbClr val="FFFF00"/>
                </a:solidFill>
              </a:rPr>
              <a:t>I do not give it to you as the world does</a:t>
            </a:r>
            <a:r>
              <a:rPr lang="en-US" sz="3200" dirty="0" smtClean="0">
                <a:solidFill>
                  <a:schemeClr val="bg1"/>
                </a:solidFill>
              </a:rPr>
              <a:t>. Do not let your hearts be distressed or lacking in courage.”</a:t>
            </a:r>
          </a:p>
          <a:p>
            <a:endParaRPr lang="en-US" sz="3200" dirty="0">
              <a:solidFill>
                <a:schemeClr val="bg1"/>
              </a:solidFill>
            </a:endParaRPr>
          </a:p>
          <a:p>
            <a:r>
              <a:rPr lang="en-US" sz="3200" dirty="0" smtClean="0">
                <a:solidFill>
                  <a:schemeClr val="bg1"/>
                </a:solidFill>
              </a:rPr>
              <a:t>Jeremiah 6.13-15 NET: “Prophets and priests alike, all of them practice deceit.  They offer only superficial help for the harm my people have suffered. They say, ‘Everything will be all right!’ But everything is not all right!  Are they ashamed because they have done such shameful things? No, they are not at all ashamed. They do not even know how to blush! So they will die, just like others have died. They will be brought to ruin when I punish them,” says the LORD.</a:t>
            </a:r>
          </a:p>
        </p:txBody>
      </p:sp>
    </p:spTree>
    <p:extLst>
      <p:ext uri="{BB962C8B-B14F-4D97-AF65-F5344CB8AC3E}">
        <p14:creationId xmlns:p14="http://schemas.microsoft.com/office/powerpoint/2010/main" val="411747959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0" y="0"/>
            <a:ext cx="9144000" cy="5016758"/>
          </a:xfrm>
          <a:prstGeom prst="rect">
            <a:avLst/>
          </a:prstGeom>
          <a:solidFill>
            <a:schemeClr val="tx2">
              <a:lumMod val="75000"/>
            </a:schemeClr>
          </a:solidFill>
        </p:spPr>
        <p:txBody>
          <a:bodyPr wrap="square" rtlCol="0">
            <a:spAutoFit/>
          </a:bodyPr>
          <a:lstStyle/>
          <a:p>
            <a:r>
              <a:rPr lang="en-US" sz="3200" dirty="0" smtClean="0">
                <a:solidFill>
                  <a:schemeClr val="bg1"/>
                </a:solidFill>
              </a:rPr>
              <a:t>John 14.27: “Peace I leave with you; my peace I give to you; </a:t>
            </a:r>
            <a:r>
              <a:rPr lang="en-US" sz="3200" u="sng" dirty="0" smtClean="0">
                <a:solidFill>
                  <a:srgbClr val="FFFF00"/>
                </a:solidFill>
              </a:rPr>
              <a:t>I do not give it to you as the world does</a:t>
            </a:r>
            <a:r>
              <a:rPr lang="en-US" sz="3200" dirty="0" smtClean="0">
                <a:solidFill>
                  <a:schemeClr val="bg1"/>
                </a:solidFill>
              </a:rPr>
              <a:t>. Do not let your hearts be distressed or lacking in courage.”</a:t>
            </a:r>
          </a:p>
          <a:p>
            <a:endParaRPr lang="en-US" sz="3200" dirty="0">
              <a:solidFill>
                <a:schemeClr val="bg1"/>
              </a:solidFill>
            </a:endParaRPr>
          </a:p>
          <a:p>
            <a:r>
              <a:rPr lang="en-US" sz="3200" dirty="0" smtClean="0">
                <a:solidFill>
                  <a:schemeClr val="bg1"/>
                </a:solidFill>
              </a:rPr>
              <a:t>Jeremiah 6.16 NET:  The LORD said to his people: “You are standing at the crossroads. So consider your path. Ask where the old, reliable paths are. Ask where the path is that leads to blessing and follow it. If you do, you will find rest for your souls.”</a:t>
            </a:r>
          </a:p>
        </p:txBody>
      </p:sp>
    </p:spTree>
    <p:extLst>
      <p:ext uri="{BB962C8B-B14F-4D97-AF65-F5344CB8AC3E}">
        <p14:creationId xmlns:p14="http://schemas.microsoft.com/office/powerpoint/2010/main" val="50346215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0" y="0"/>
            <a:ext cx="9144000" cy="3046988"/>
          </a:xfrm>
          <a:prstGeom prst="rect">
            <a:avLst/>
          </a:prstGeom>
          <a:solidFill>
            <a:schemeClr val="tx2">
              <a:lumMod val="75000"/>
            </a:schemeClr>
          </a:solidFill>
        </p:spPr>
        <p:txBody>
          <a:bodyPr wrap="square" rtlCol="0">
            <a:spAutoFit/>
          </a:bodyPr>
          <a:lstStyle/>
          <a:p>
            <a:r>
              <a:rPr lang="en-US" sz="3200" dirty="0" smtClean="0">
                <a:solidFill>
                  <a:schemeClr val="bg1"/>
                </a:solidFill>
              </a:rPr>
              <a:t>John 14.28-29: “You heard me say to you, ‘I am going away and I am coming back to you.’ If you loved me, you would be glad that I am going to the Father, because the Father is greater than I am.  I have told you now before it happens, so that when it happens you may believe.”</a:t>
            </a:r>
          </a:p>
        </p:txBody>
      </p:sp>
    </p:spTree>
    <p:extLst>
      <p:ext uri="{BB962C8B-B14F-4D97-AF65-F5344CB8AC3E}">
        <p14:creationId xmlns:p14="http://schemas.microsoft.com/office/powerpoint/2010/main" val="269916850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0" y="0"/>
            <a:ext cx="9144000" cy="2554545"/>
          </a:xfrm>
          <a:prstGeom prst="rect">
            <a:avLst/>
          </a:prstGeom>
          <a:solidFill>
            <a:schemeClr val="tx2">
              <a:lumMod val="75000"/>
            </a:schemeClr>
          </a:solidFill>
        </p:spPr>
        <p:txBody>
          <a:bodyPr wrap="square" rtlCol="0">
            <a:spAutoFit/>
          </a:bodyPr>
          <a:lstStyle/>
          <a:p>
            <a:r>
              <a:rPr lang="en-US" sz="3200" dirty="0" smtClean="0">
                <a:solidFill>
                  <a:schemeClr val="bg1"/>
                </a:solidFill>
              </a:rPr>
              <a:t>John 14.30-31: “I will not speak with you much longer, for the ruler of this world is coming. He has no power over me, but I am doing just what the Father commanded me, so that the world may know that I love the Father. Get up, let us go from here.”</a:t>
            </a:r>
          </a:p>
        </p:txBody>
      </p:sp>
    </p:spTree>
    <p:extLst>
      <p:ext uri="{BB962C8B-B14F-4D97-AF65-F5344CB8AC3E}">
        <p14:creationId xmlns:p14="http://schemas.microsoft.com/office/powerpoint/2010/main" val="353761427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0" y="0"/>
            <a:ext cx="9144000" cy="707886"/>
          </a:xfrm>
          <a:prstGeom prst="rect">
            <a:avLst/>
          </a:prstGeom>
          <a:noFill/>
        </p:spPr>
        <p:txBody>
          <a:bodyPr wrap="square" rtlCol="0">
            <a:spAutoFit/>
          </a:bodyPr>
          <a:lstStyle/>
          <a:p>
            <a:r>
              <a:rPr lang="en-US" sz="4000" b="1" dirty="0" smtClean="0">
                <a:solidFill>
                  <a:schemeClr val="bg1"/>
                </a:solidFill>
              </a:rPr>
              <a:t>John 14.15-31</a:t>
            </a:r>
            <a:endParaRPr lang="en-US" sz="4000" b="1" dirty="0">
              <a:solidFill>
                <a:schemeClr val="bg1"/>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0725" y="1023293"/>
            <a:ext cx="3819912" cy="5672487"/>
          </a:xfrm>
          <a:prstGeom prst="rect">
            <a:avLst/>
          </a:prstGeom>
        </p:spPr>
      </p:pic>
      <p:sp>
        <p:nvSpPr>
          <p:cNvPr id="3" name="TextBox 2"/>
          <p:cNvSpPr txBox="1"/>
          <p:nvPr/>
        </p:nvSpPr>
        <p:spPr>
          <a:xfrm>
            <a:off x="5082745" y="92378"/>
            <a:ext cx="2660822" cy="3046988"/>
          </a:xfrm>
          <a:prstGeom prst="rect">
            <a:avLst/>
          </a:prstGeom>
          <a:noFill/>
        </p:spPr>
        <p:txBody>
          <a:bodyPr wrap="square" rtlCol="0">
            <a:spAutoFit/>
          </a:bodyPr>
          <a:lstStyle/>
          <a:p>
            <a:r>
              <a:rPr lang="en-US" sz="3200" dirty="0" smtClean="0">
                <a:solidFill>
                  <a:schemeClr val="bg1"/>
                </a:solidFill>
              </a:rPr>
              <a:t>Physical Touch</a:t>
            </a:r>
          </a:p>
          <a:p>
            <a:r>
              <a:rPr lang="en-US" sz="3200" dirty="0" smtClean="0">
                <a:solidFill>
                  <a:schemeClr val="bg1"/>
                </a:solidFill>
              </a:rPr>
              <a:t>Gifts</a:t>
            </a:r>
          </a:p>
          <a:p>
            <a:r>
              <a:rPr lang="en-US" sz="3200" dirty="0" smtClean="0">
                <a:solidFill>
                  <a:schemeClr val="bg1"/>
                </a:solidFill>
              </a:rPr>
              <a:t>Quality Time</a:t>
            </a:r>
          </a:p>
          <a:p>
            <a:r>
              <a:rPr lang="en-US" sz="3200" dirty="0" smtClean="0">
                <a:solidFill>
                  <a:schemeClr val="bg1"/>
                </a:solidFill>
              </a:rPr>
              <a:t>Affirming Words</a:t>
            </a:r>
          </a:p>
          <a:p>
            <a:r>
              <a:rPr lang="en-US" sz="3200" dirty="0" smtClean="0">
                <a:solidFill>
                  <a:schemeClr val="bg1"/>
                </a:solidFill>
              </a:rPr>
              <a:t>Acts of Service</a:t>
            </a:r>
            <a:endParaRPr lang="en-US" sz="3200" dirty="0">
              <a:solidFill>
                <a:schemeClr val="bg1"/>
              </a:solidFill>
            </a:endParaRPr>
          </a:p>
        </p:txBody>
      </p:sp>
      <p:sp>
        <p:nvSpPr>
          <p:cNvPr id="7" name="Right Arrow 6"/>
          <p:cNvSpPr/>
          <p:nvPr/>
        </p:nvSpPr>
        <p:spPr>
          <a:xfrm rot="19173099">
            <a:off x="3682041" y="1751483"/>
            <a:ext cx="1455720" cy="535459"/>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p:nvCxnSpPr>
        <p:spPr>
          <a:xfrm>
            <a:off x="5082747" y="189470"/>
            <a:ext cx="0" cy="2866768"/>
          </a:xfrm>
          <a:prstGeom prst="line">
            <a:avLst/>
          </a:prstGeom>
          <a:ln w="50800">
            <a:solidFill>
              <a:schemeClr val="bg1">
                <a:alpha val="97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771781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0" y="0"/>
            <a:ext cx="9144000" cy="584775"/>
          </a:xfrm>
          <a:prstGeom prst="rect">
            <a:avLst/>
          </a:prstGeom>
          <a:solidFill>
            <a:schemeClr val="tx2">
              <a:lumMod val="75000"/>
            </a:schemeClr>
          </a:solidFill>
        </p:spPr>
        <p:txBody>
          <a:bodyPr wrap="square" rtlCol="0">
            <a:spAutoFit/>
          </a:bodyPr>
          <a:lstStyle/>
          <a:p>
            <a:r>
              <a:rPr lang="en-US" sz="3200" dirty="0" smtClean="0">
                <a:solidFill>
                  <a:schemeClr val="bg1"/>
                </a:solidFill>
              </a:rPr>
              <a:t>        Faith          Love          Obedience          Peace</a:t>
            </a:r>
          </a:p>
        </p:txBody>
      </p:sp>
      <p:cxnSp>
        <p:nvCxnSpPr>
          <p:cNvPr id="3" name="Straight Arrow Connector 2"/>
          <p:cNvCxnSpPr/>
          <p:nvPr/>
        </p:nvCxnSpPr>
        <p:spPr>
          <a:xfrm>
            <a:off x="1713470" y="296562"/>
            <a:ext cx="749644" cy="0"/>
          </a:xfrm>
          <a:prstGeom prst="straightConnector1">
            <a:avLst/>
          </a:prstGeom>
          <a:ln w="381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3422821" y="296562"/>
            <a:ext cx="749644" cy="0"/>
          </a:xfrm>
          <a:prstGeom prst="straightConnector1">
            <a:avLst/>
          </a:prstGeom>
          <a:ln w="381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6124832" y="296562"/>
            <a:ext cx="749644" cy="0"/>
          </a:xfrm>
          <a:prstGeom prst="straightConnector1">
            <a:avLst/>
          </a:prstGeom>
          <a:ln w="38100">
            <a:solidFill>
              <a:schemeClr val="bg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280621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0" y="0"/>
            <a:ext cx="9144000" cy="3539430"/>
          </a:xfrm>
          <a:prstGeom prst="rect">
            <a:avLst/>
          </a:prstGeom>
          <a:solidFill>
            <a:schemeClr val="tx2">
              <a:lumMod val="75000"/>
            </a:schemeClr>
          </a:solidFill>
        </p:spPr>
        <p:txBody>
          <a:bodyPr wrap="square" rtlCol="0">
            <a:spAutoFit/>
          </a:bodyPr>
          <a:lstStyle/>
          <a:p>
            <a:r>
              <a:rPr lang="en-US" sz="3200" dirty="0">
                <a:solidFill>
                  <a:schemeClr val="bg1"/>
                </a:solidFill>
              </a:rPr>
              <a:t>John 14.15-17 NET: </a:t>
            </a:r>
            <a:r>
              <a:rPr lang="en-US" sz="3200" dirty="0" smtClean="0">
                <a:solidFill>
                  <a:schemeClr val="bg1"/>
                </a:solidFill>
              </a:rPr>
              <a:t>“</a:t>
            </a:r>
            <a:r>
              <a:rPr lang="en-US" sz="3200" u="sng" dirty="0">
                <a:solidFill>
                  <a:srgbClr val="FFFF00"/>
                </a:solidFill>
              </a:rPr>
              <a:t>If you love me, you will obey my commandments</a:t>
            </a:r>
            <a:r>
              <a:rPr lang="en-US" sz="3200" dirty="0">
                <a:solidFill>
                  <a:schemeClr val="bg1"/>
                </a:solidFill>
              </a:rPr>
              <a:t>.  Then I will ask the Father, and he will give you another Advocate to be with you forever– the Spirit of truth, whom the world cannot accept, because it does not see him or know him. But you know him, because he resides with you and will be in you.”</a:t>
            </a:r>
          </a:p>
        </p:txBody>
      </p:sp>
    </p:spTree>
    <p:extLst>
      <p:ext uri="{BB962C8B-B14F-4D97-AF65-F5344CB8AC3E}">
        <p14:creationId xmlns:p14="http://schemas.microsoft.com/office/powerpoint/2010/main" val="235848492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0" y="0"/>
            <a:ext cx="9144000" cy="2554545"/>
          </a:xfrm>
          <a:prstGeom prst="rect">
            <a:avLst/>
          </a:prstGeom>
          <a:solidFill>
            <a:schemeClr val="tx2">
              <a:lumMod val="75000"/>
            </a:schemeClr>
          </a:solidFill>
        </p:spPr>
        <p:txBody>
          <a:bodyPr wrap="square" rtlCol="0">
            <a:spAutoFit/>
          </a:bodyPr>
          <a:lstStyle/>
          <a:p>
            <a:r>
              <a:rPr lang="en-US" sz="3200" dirty="0" smtClean="0">
                <a:solidFill>
                  <a:schemeClr val="bg1"/>
                </a:solidFill>
              </a:rPr>
              <a:t>          Submit          Follow/Obey          Pursue Mission     </a:t>
            </a:r>
          </a:p>
          <a:p>
            <a:endParaRPr lang="en-US" sz="3200" dirty="0" smtClean="0">
              <a:solidFill>
                <a:schemeClr val="bg1"/>
              </a:solidFill>
            </a:endParaRPr>
          </a:p>
          <a:p>
            <a:endParaRPr lang="en-US" sz="3200" dirty="0">
              <a:solidFill>
                <a:schemeClr val="bg1"/>
              </a:solidFill>
            </a:endParaRPr>
          </a:p>
          <a:p>
            <a:r>
              <a:rPr lang="en-US" sz="3200" dirty="0" smtClean="0">
                <a:solidFill>
                  <a:schemeClr val="bg1"/>
                </a:solidFill>
              </a:rPr>
              <a:t>          Pray in Jesus’ Name          Get Prayers Answered</a:t>
            </a:r>
          </a:p>
          <a:p>
            <a:endParaRPr lang="en-US" sz="3200" dirty="0">
              <a:solidFill>
                <a:schemeClr val="bg1"/>
              </a:solidFill>
            </a:endParaRPr>
          </a:p>
        </p:txBody>
      </p:sp>
      <p:cxnSp>
        <p:nvCxnSpPr>
          <p:cNvPr id="3" name="Straight Arrow Connector 2"/>
          <p:cNvCxnSpPr/>
          <p:nvPr/>
        </p:nvCxnSpPr>
        <p:spPr>
          <a:xfrm>
            <a:off x="2347784" y="313040"/>
            <a:ext cx="700216" cy="0"/>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5342238" y="321277"/>
            <a:ext cx="700216" cy="0"/>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4378411" y="1808205"/>
            <a:ext cx="700216" cy="0"/>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1672281" y="518984"/>
            <a:ext cx="4489622" cy="1058564"/>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rot="20131997">
            <a:off x="-33226" y="573230"/>
            <a:ext cx="1516313" cy="923330"/>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5400" b="1" cap="none" spc="0" dirty="0" smtClean="0">
                <a:ln>
                  <a:solidFill>
                    <a:schemeClr val="tx1"/>
                  </a:solidFill>
                </a:ln>
                <a:solidFill>
                  <a:schemeClr val="accent4"/>
                </a:solidFill>
                <a:effectLst/>
              </a:rPr>
              <a:t>Love</a:t>
            </a:r>
            <a:endParaRPr lang="en-US" sz="5400" b="1" cap="none" spc="0" dirty="0">
              <a:ln>
                <a:solidFill>
                  <a:schemeClr val="tx1"/>
                </a:solidFill>
              </a:ln>
              <a:solidFill>
                <a:schemeClr val="accent4"/>
              </a:solidFill>
              <a:effectLst/>
            </a:endParaRPr>
          </a:p>
        </p:txBody>
      </p:sp>
      <p:sp>
        <p:nvSpPr>
          <p:cNvPr id="15" name="Bent Arrow 14"/>
          <p:cNvSpPr/>
          <p:nvPr/>
        </p:nvSpPr>
        <p:spPr>
          <a:xfrm>
            <a:off x="469557" y="172995"/>
            <a:ext cx="486032" cy="708454"/>
          </a:xfrm>
          <a:prstGeom prst="ben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50290216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0" y="0"/>
            <a:ext cx="9144000" cy="5016758"/>
          </a:xfrm>
          <a:prstGeom prst="rect">
            <a:avLst/>
          </a:prstGeom>
          <a:solidFill>
            <a:schemeClr val="tx2">
              <a:lumMod val="75000"/>
            </a:schemeClr>
          </a:solidFill>
        </p:spPr>
        <p:txBody>
          <a:bodyPr wrap="square" rtlCol="0">
            <a:spAutoFit/>
          </a:bodyPr>
          <a:lstStyle/>
          <a:p>
            <a:r>
              <a:rPr lang="en-US" sz="3200" dirty="0" smtClean="0">
                <a:solidFill>
                  <a:schemeClr val="bg1"/>
                </a:solidFill>
              </a:rPr>
              <a:t>          Submit          Follow/Obey          Pursue Mission     </a:t>
            </a:r>
          </a:p>
          <a:p>
            <a:endParaRPr lang="en-US" sz="3200" dirty="0" smtClean="0">
              <a:solidFill>
                <a:schemeClr val="bg1"/>
              </a:solidFill>
            </a:endParaRPr>
          </a:p>
          <a:p>
            <a:endParaRPr lang="en-US" sz="3200" dirty="0">
              <a:solidFill>
                <a:schemeClr val="bg1"/>
              </a:solidFill>
            </a:endParaRPr>
          </a:p>
          <a:p>
            <a:r>
              <a:rPr lang="en-US" sz="3200" dirty="0" smtClean="0">
                <a:solidFill>
                  <a:schemeClr val="bg1"/>
                </a:solidFill>
              </a:rPr>
              <a:t>          Pray in Jesus’ Name          Get Prayers Answered</a:t>
            </a:r>
          </a:p>
          <a:p>
            <a:endParaRPr lang="en-US" sz="3200" dirty="0">
              <a:solidFill>
                <a:schemeClr val="bg1"/>
              </a:solidFill>
            </a:endParaRPr>
          </a:p>
          <a:p>
            <a:pPr algn="ctr"/>
            <a:r>
              <a:rPr lang="en-US" sz="3200" b="1" dirty="0" smtClean="0">
                <a:solidFill>
                  <a:srgbClr val="FFFF00"/>
                </a:solidFill>
              </a:rPr>
              <a:t>Holy </a:t>
            </a:r>
            <a:r>
              <a:rPr lang="en-US" sz="3200" b="1" dirty="0" smtClean="0">
                <a:solidFill>
                  <a:srgbClr val="FFFF00"/>
                </a:solidFill>
              </a:rPr>
              <a:t>Spirit </a:t>
            </a:r>
            <a:r>
              <a:rPr lang="en-US" sz="3200" b="1" dirty="0" smtClean="0">
                <a:solidFill>
                  <a:srgbClr val="FFFF00"/>
                </a:solidFill>
              </a:rPr>
              <a:t>Empowerment</a:t>
            </a:r>
          </a:p>
          <a:p>
            <a:pPr algn="ctr"/>
            <a:endParaRPr lang="en-US" sz="3200" b="1" dirty="0">
              <a:solidFill>
                <a:srgbClr val="FFFF00"/>
              </a:solidFill>
            </a:endParaRPr>
          </a:p>
          <a:p>
            <a:r>
              <a:rPr lang="en-US" sz="3200" dirty="0">
                <a:solidFill>
                  <a:schemeClr val="bg1"/>
                </a:solidFill>
              </a:rPr>
              <a:t>John </a:t>
            </a:r>
            <a:r>
              <a:rPr lang="en-US" sz="3200" dirty="0" smtClean="0">
                <a:solidFill>
                  <a:schemeClr val="bg1"/>
                </a:solidFill>
              </a:rPr>
              <a:t>14.15-16: </a:t>
            </a:r>
            <a:r>
              <a:rPr lang="en-US" sz="3200" dirty="0">
                <a:solidFill>
                  <a:schemeClr val="bg1"/>
                </a:solidFill>
              </a:rPr>
              <a:t>“</a:t>
            </a:r>
            <a:r>
              <a:rPr lang="en-US" sz="3200" u="sng" dirty="0">
                <a:solidFill>
                  <a:srgbClr val="FFFF00"/>
                </a:solidFill>
              </a:rPr>
              <a:t>If you love me</a:t>
            </a:r>
            <a:r>
              <a:rPr lang="en-US" sz="3200" dirty="0">
                <a:solidFill>
                  <a:schemeClr val="bg1"/>
                </a:solidFill>
              </a:rPr>
              <a:t>, you will obey my commandments.  </a:t>
            </a:r>
            <a:r>
              <a:rPr lang="en-US" sz="3200" u="sng" dirty="0">
                <a:solidFill>
                  <a:srgbClr val="FFFF00"/>
                </a:solidFill>
              </a:rPr>
              <a:t>Then I will ask the Father, and he will give you another Advocate to be with </a:t>
            </a:r>
            <a:r>
              <a:rPr lang="en-US" sz="3200" u="sng" dirty="0" smtClean="0">
                <a:solidFill>
                  <a:srgbClr val="FFFF00"/>
                </a:solidFill>
              </a:rPr>
              <a:t>you</a:t>
            </a:r>
            <a:r>
              <a:rPr lang="en-US" sz="3200" dirty="0" smtClean="0">
                <a:solidFill>
                  <a:schemeClr val="bg1"/>
                </a:solidFill>
              </a:rPr>
              <a:t>…</a:t>
            </a:r>
            <a:endParaRPr lang="en-US" sz="3200" u="sng" dirty="0">
              <a:solidFill>
                <a:srgbClr val="FFFF00"/>
              </a:solidFill>
            </a:endParaRPr>
          </a:p>
        </p:txBody>
      </p:sp>
      <p:cxnSp>
        <p:nvCxnSpPr>
          <p:cNvPr id="3" name="Straight Arrow Connector 2"/>
          <p:cNvCxnSpPr/>
          <p:nvPr/>
        </p:nvCxnSpPr>
        <p:spPr>
          <a:xfrm>
            <a:off x="2347784" y="313040"/>
            <a:ext cx="700216" cy="0"/>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5342238" y="321277"/>
            <a:ext cx="700216" cy="0"/>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4378411" y="1808205"/>
            <a:ext cx="700216" cy="0"/>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1672281" y="518984"/>
            <a:ext cx="4489622" cy="1058564"/>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rot="20131997">
            <a:off x="-33226" y="573230"/>
            <a:ext cx="1516313" cy="923330"/>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5400" b="1" cap="none" spc="0" dirty="0" smtClean="0">
                <a:ln>
                  <a:solidFill>
                    <a:schemeClr val="tx1"/>
                  </a:solidFill>
                </a:ln>
                <a:solidFill>
                  <a:schemeClr val="accent4"/>
                </a:solidFill>
                <a:effectLst/>
              </a:rPr>
              <a:t>Love</a:t>
            </a:r>
            <a:endParaRPr lang="en-US" sz="5400" b="1" cap="none" spc="0" dirty="0">
              <a:ln>
                <a:solidFill>
                  <a:schemeClr val="tx1"/>
                </a:solidFill>
              </a:ln>
              <a:solidFill>
                <a:schemeClr val="accent4"/>
              </a:solidFill>
              <a:effectLst/>
            </a:endParaRPr>
          </a:p>
        </p:txBody>
      </p:sp>
      <p:sp>
        <p:nvSpPr>
          <p:cNvPr id="15" name="Bent Arrow 14"/>
          <p:cNvSpPr/>
          <p:nvPr/>
        </p:nvSpPr>
        <p:spPr>
          <a:xfrm>
            <a:off x="469557" y="172995"/>
            <a:ext cx="486032" cy="708454"/>
          </a:xfrm>
          <a:prstGeom prst="ben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2" name="Group 1"/>
          <p:cNvGrpSpPr/>
          <p:nvPr/>
        </p:nvGrpSpPr>
        <p:grpSpPr>
          <a:xfrm>
            <a:off x="985589" y="518984"/>
            <a:ext cx="5470984" cy="2017690"/>
            <a:chOff x="985589" y="996970"/>
            <a:chExt cx="5470984" cy="2017690"/>
          </a:xfrm>
        </p:grpSpPr>
        <p:cxnSp>
          <p:nvCxnSpPr>
            <p:cNvPr id="9" name="Straight Arrow Connector 8"/>
            <p:cNvCxnSpPr/>
            <p:nvPr/>
          </p:nvCxnSpPr>
          <p:spPr>
            <a:xfrm flipH="1" flipV="1">
              <a:off x="985589" y="1729345"/>
              <a:ext cx="3403622" cy="1285314"/>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flipV="1">
              <a:off x="1803418" y="996970"/>
              <a:ext cx="2539482" cy="2017690"/>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flipV="1">
              <a:off x="4277415" y="996970"/>
              <a:ext cx="65484" cy="2017689"/>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4342899" y="996971"/>
              <a:ext cx="2113674" cy="2008671"/>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flipV="1">
              <a:off x="3917092" y="2372002"/>
              <a:ext cx="440391" cy="642658"/>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4357483" y="2445798"/>
              <a:ext cx="1563909" cy="559844"/>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27855473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0" y="0"/>
            <a:ext cx="9144000" cy="3539430"/>
          </a:xfrm>
          <a:prstGeom prst="rect">
            <a:avLst/>
          </a:prstGeom>
          <a:solidFill>
            <a:schemeClr val="tx2">
              <a:lumMod val="75000"/>
            </a:schemeClr>
          </a:solidFill>
        </p:spPr>
        <p:txBody>
          <a:bodyPr wrap="square" rtlCol="0">
            <a:spAutoFit/>
          </a:bodyPr>
          <a:lstStyle/>
          <a:p>
            <a:r>
              <a:rPr lang="en-US" sz="3200" dirty="0">
                <a:solidFill>
                  <a:schemeClr val="bg1"/>
                </a:solidFill>
              </a:rPr>
              <a:t>John 14.15-17 NET: </a:t>
            </a:r>
            <a:r>
              <a:rPr lang="en-US" sz="3200" dirty="0" smtClean="0">
                <a:solidFill>
                  <a:schemeClr val="bg1"/>
                </a:solidFill>
              </a:rPr>
              <a:t>“</a:t>
            </a:r>
            <a:r>
              <a:rPr lang="en-US" sz="3200" dirty="0">
                <a:solidFill>
                  <a:schemeClr val="bg1"/>
                </a:solidFill>
              </a:rPr>
              <a:t>If you love me, you will obey my commandments.  Then I will ask the Father, and he will give you </a:t>
            </a:r>
            <a:r>
              <a:rPr lang="en-US" sz="3200" u="sng" dirty="0">
                <a:solidFill>
                  <a:srgbClr val="FFFF00"/>
                </a:solidFill>
              </a:rPr>
              <a:t>another Advocate</a:t>
            </a:r>
            <a:r>
              <a:rPr lang="en-US" sz="3200" dirty="0">
                <a:solidFill>
                  <a:srgbClr val="FFFF00"/>
                </a:solidFill>
              </a:rPr>
              <a:t> </a:t>
            </a:r>
            <a:r>
              <a:rPr lang="en-US" sz="3200" dirty="0">
                <a:solidFill>
                  <a:schemeClr val="bg1"/>
                </a:solidFill>
              </a:rPr>
              <a:t>to be with you forever– the Spirit of truth, whom the world cannot accept, because it does not see him or know him. But you know him, because he resides with you and will be in you</a:t>
            </a:r>
            <a:r>
              <a:rPr lang="en-US" sz="3200" dirty="0" smtClean="0">
                <a:solidFill>
                  <a:schemeClr val="bg1"/>
                </a:solidFill>
              </a:rPr>
              <a:t>.” </a:t>
            </a:r>
          </a:p>
        </p:txBody>
      </p:sp>
    </p:spTree>
    <p:extLst>
      <p:ext uri="{BB962C8B-B14F-4D97-AF65-F5344CB8AC3E}">
        <p14:creationId xmlns:p14="http://schemas.microsoft.com/office/powerpoint/2010/main" val="328421709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0" y="0"/>
            <a:ext cx="9144000" cy="2554545"/>
          </a:xfrm>
          <a:prstGeom prst="rect">
            <a:avLst/>
          </a:prstGeom>
          <a:solidFill>
            <a:schemeClr val="tx2">
              <a:lumMod val="75000"/>
            </a:schemeClr>
          </a:solidFill>
        </p:spPr>
        <p:txBody>
          <a:bodyPr wrap="square" rtlCol="0">
            <a:spAutoFit/>
          </a:bodyPr>
          <a:lstStyle/>
          <a:p>
            <a:r>
              <a:rPr lang="en-US" sz="3200" dirty="0" smtClean="0">
                <a:solidFill>
                  <a:schemeClr val="bg1"/>
                </a:solidFill>
              </a:rPr>
              <a:t>John 14.18-20:  “I will not abandon you as orphans, I will come to you.  In a little while the world will not see me any longer, but you will see me; because I live, you will live too.  You will know at that time that I am in my Father and you are in me and I am in you.”</a:t>
            </a:r>
          </a:p>
        </p:txBody>
      </p:sp>
    </p:spTree>
    <p:extLst>
      <p:ext uri="{BB962C8B-B14F-4D97-AF65-F5344CB8AC3E}">
        <p14:creationId xmlns:p14="http://schemas.microsoft.com/office/powerpoint/2010/main" val="95163958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0" y="0"/>
            <a:ext cx="9144000" cy="6001643"/>
          </a:xfrm>
          <a:prstGeom prst="rect">
            <a:avLst/>
          </a:prstGeom>
          <a:solidFill>
            <a:schemeClr val="tx2">
              <a:lumMod val="75000"/>
            </a:schemeClr>
          </a:solidFill>
        </p:spPr>
        <p:txBody>
          <a:bodyPr wrap="square" rtlCol="0">
            <a:spAutoFit/>
          </a:bodyPr>
          <a:lstStyle/>
          <a:p>
            <a:r>
              <a:rPr lang="en-US" sz="3200" dirty="0" smtClean="0">
                <a:solidFill>
                  <a:schemeClr val="bg1"/>
                </a:solidFill>
              </a:rPr>
              <a:t>John 14.21-24: “The person who has my commandments and obeys them is the one who loves me. The one who loves me will be loved by my Father, and I will love him and </a:t>
            </a:r>
            <a:r>
              <a:rPr lang="en-US" sz="3200" u="sng" dirty="0" smtClean="0">
                <a:solidFill>
                  <a:srgbClr val="FFFF00"/>
                </a:solidFill>
              </a:rPr>
              <a:t>will reveal myself to him</a:t>
            </a:r>
            <a:r>
              <a:rPr lang="en-US" sz="3200" dirty="0" smtClean="0">
                <a:solidFill>
                  <a:schemeClr val="bg1"/>
                </a:solidFill>
              </a:rPr>
              <a:t>.”  “Lord," Judas (not Judas Iscariot) said, “what has happened that you are going to reveal yourself to us and not to the world?”  Jesus replied, “If anyone loves me, he will obey my word, and my Father will love him, and </a:t>
            </a:r>
            <a:r>
              <a:rPr lang="en-US" sz="3200" u="sng" dirty="0" smtClean="0">
                <a:solidFill>
                  <a:srgbClr val="FFFF00"/>
                </a:solidFill>
              </a:rPr>
              <a:t>we will come to him and take up residence with him</a:t>
            </a:r>
            <a:r>
              <a:rPr lang="en-US" sz="3200" dirty="0" smtClean="0">
                <a:solidFill>
                  <a:schemeClr val="bg1"/>
                </a:solidFill>
              </a:rPr>
              <a:t>.  The person who does not love me does not obey my words. And the word you hear is not mine, but the Father's who sent me.”</a:t>
            </a:r>
          </a:p>
        </p:txBody>
      </p:sp>
    </p:spTree>
    <p:extLst>
      <p:ext uri="{BB962C8B-B14F-4D97-AF65-F5344CB8AC3E}">
        <p14:creationId xmlns:p14="http://schemas.microsoft.com/office/powerpoint/2010/main" val="248005401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0" y="0"/>
            <a:ext cx="9144000" cy="6001643"/>
          </a:xfrm>
          <a:prstGeom prst="rect">
            <a:avLst/>
          </a:prstGeom>
          <a:solidFill>
            <a:schemeClr val="tx2">
              <a:lumMod val="75000"/>
            </a:schemeClr>
          </a:solidFill>
        </p:spPr>
        <p:txBody>
          <a:bodyPr wrap="square" rtlCol="0">
            <a:spAutoFit/>
          </a:bodyPr>
          <a:lstStyle/>
          <a:p>
            <a:r>
              <a:rPr lang="en-US" sz="3200" dirty="0" smtClean="0">
                <a:solidFill>
                  <a:schemeClr val="bg1"/>
                </a:solidFill>
              </a:rPr>
              <a:t>John 14.21-24: “The person who has my commandments and obeys them is the one who loves me. The one who loves me will be loved by my Father, and I will love him and will reveal myself to him.”  </a:t>
            </a:r>
            <a:r>
              <a:rPr lang="en-US" sz="3200" dirty="0" smtClean="0">
                <a:solidFill>
                  <a:srgbClr val="FFFF00"/>
                </a:solidFill>
              </a:rPr>
              <a:t>“Lord," </a:t>
            </a:r>
            <a:r>
              <a:rPr lang="en-US" sz="3200" u="sng" dirty="0" smtClean="0">
                <a:solidFill>
                  <a:srgbClr val="FFFF00"/>
                </a:solidFill>
              </a:rPr>
              <a:t>Judas</a:t>
            </a:r>
            <a:r>
              <a:rPr lang="en-US" sz="3200" dirty="0" smtClean="0">
                <a:solidFill>
                  <a:srgbClr val="FFFF00"/>
                </a:solidFill>
              </a:rPr>
              <a:t> (</a:t>
            </a:r>
            <a:r>
              <a:rPr lang="en-US" sz="3200" u="sng" dirty="0" smtClean="0">
                <a:solidFill>
                  <a:srgbClr val="FFFF00"/>
                </a:solidFill>
              </a:rPr>
              <a:t>not Judas Iscariot</a:t>
            </a:r>
            <a:r>
              <a:rPr lang="en-US" sz="3200" dirty="0" smtClean="0">
                <a:solidFill>
                  <a:srgbClr val="FFFF00"/>
                </a:solidFill>
              </a:rPr>
              <a:t>) said, “what has happened that you are going to reveal yourself to us and not to the world?”  </a:t>
            </a:r>
            <a:r>
              <a:rPr lang="en-US" sz="3200" dirty="0" smtClean="0">
                <a:solidFill>
                  <a:schemeClr val="bg1"/>
                </a:solidFill>
              </a:rPr>
              <a:t>Jesus replied, “If anyone loves me, he will obey my word, and my Father will love him, and we will come to him and take up residence with him.  The person who does not love me does not obey my words. And the word you hear is not mine, but the Father's who sent me.”</a:t>
            </a:r>
          </a:p>
        </p:txBody>
      </p:sp>
    </p:spTree>
    <p:extLst>
      <p:ext uri="{BB962C8B-B14F-4D97-AF65-F5344CB8AC3E}">
        <p14:creationId xmlns:p14="http://schemas.microsoft.com/office/powerpoint/2010/main" val="104668057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223</TotalTime>
  <Words>1352</Words>
  <Application>Microsoft Office PowerPoint</Application>
  <PresentationFormat>On-screen Show (4:3)</PresentationFormat>
  <Paragraphs>52</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Groben</dc:creator>
  <cp:lastModifiedBy>William Groben</cp:lastModifiedBy>
  <cp:revision>11</cp:revision>
  <dcterms:created xsi:type="dcterms:W3CDTF">2015-01-15T15:58:15Z</dcterms:created>
  <dcterms:modified xsi:type="dcterms:W3CDTF">2015-01-20T11:47:20Z</dcterms:modified>
</cp:coreProperties>
</file>